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4"/>
  </p:notesMasterIdLst>
  <p:handoutMasterIdLst>
    <p:handoutMasterId r:id="rId35"/>
  </p:handoutMasterIdLst>
  <p:sldIdLst>
    <p:sldId id="288" r:id="rId3"/>
    <p:sldId id="322" r:id="rId4"/>
    <p:sldId id="323" r:id="rId5"/>
    <p:sldId id="290" r:id="rId6"/>
    <p:sldId id="301" r:id="rId7"/>
    <p:sldId id="317" r:id="rId8"/>
    <p:sldId id="307" r:id="rId9"/>
    <p:sldId id="312" r:id="rId10"/>
    <p:sldId id="314" r:id="rId11"/>
    <p:sldId id="309" r:id="rId12"/>
    <p:sldId id="311" r:id="rId13"/>
    <p:sldId id="316" r:id="rId14"/>
    <p:sldId id="310" r:id="rId15"/>
    <p:sldId id="308" r:id="rId16"/>
    <p:sldId id="330" r:id="rId17"/>
    <p:sldId id="318" r:id="rId18"/>
    <p:sldId id="319" r:id="rId19"/>
    <p:sldId id="324" r:id="rId20"/>
    <p:sldId id="297" r:id="rId21"/>
    <p:sldId id="326" r:id="rId22"/>
    <p:sldId id="327" r:id="rId23"/>
    <p:sldId id="331" r:id="rId24"/>
    <p:sldId id="325" r:id="rId25"/>
    <p:sldId id="332" r:id="rId26"/>
    <p:sldId id="292" r:id="rId27"/>
    <p:sldId id="305" r:id="rId28"/>
    <p:sldId id="293" r:id="rId29"/>
    <p:sldId id="294" r:id="rId30"/>
    <p:sldId id="328" r:id="rId31"/>
    <p:sldId id="320" r:id="rId32"/>
    <p:sldId id="329" r:id="rId33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3D173-1845-4F05-8F76-B1DD95FBDCFC}">
          <p14:sldIdLst>
            <p14:sldId id="288"/>
            <p14:sldId id="322"/>
            <p14:sldId id="323"/>
            <p14:sldId id="290"/>
            <p14:sldId id="301"/>
            <p14:sldId id="317"/>
            <p14:sldId id="307"/>
            <p14:sldId id="312"/>
            <p14:sldId id="314"/>
            <p14:sldId id="309"/>
            <p14:sldId id="311"/>
            <p14:sldId id="316"/>
            <p14:sldId id="310"/>
            <p14:sldId id="308"/>
            <p14:sldId id="330"/>
            <p14:sldId id="318"/>
            <p14:sldId id="319"/>
            <p14:sldId id="324"/>
            <p14:sldId id="297"/>
            <p14:sldId id="326"/>
            <p14:sldId id="327"/>
            <p14:sldId id="331"/>
            <p14:sldId id="325"/>
            <p14:sldId id="332"/>
            <p14:sldId id="292"/>
            <p14:sldId id="305"/>
            <p14:sldId id="293"/>
            <p14:sldId id="294"/>
            <p14:sldId id="328"/>
            <p14:sldId id="320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1"/>
    <a:srgbClr val="D8413E"/>
    <a:srgbClr val="FF5451"/>
    <a:srgbClr val="262A31"/>
    <a:srgbClr val="B2B2B2"/>
    <a:srgbClr val="C9C9C9"/>
    <a:srgbClr val="969696"/>
    <a:srgbClr val="4D4D4D"/>
    <a:srgbClr val="242424"/>
    <a:srgbClr val="79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97" autoAdjust="0"/>
  </p:normalViewPr>
  <p:slideViewPr>
    <p:cSldViewPr snapToGrid="0" snapToObjects="1" showGuides="1">
      <p:cViewPr varScale="1">
        <p:scale>
          <a:sx n="149" d="100"/>
          <a:sy n="149" d="100"/>
        </p:scale>
        <p:origin x="562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03.02.2024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03.02.2024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4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9" r:id="rId5"/>
    <p:sldLayoutId id="2147483886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Anwendung künstlicher Intelligenz im Informatikunterricht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de-DE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Bachelorseminar,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WiSe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23/ 24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1" r:id="rId2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achsen.schule/digit/index.php/Darstellungswechsel" TargetMode="External"/><Relationship Id="rId2" Type="http://schemas.openxmlformats.org/officeDocument/2006/relationships/hyperlink" Target="https://www.iwd.de/artikel/ki-boom-unternehmen-suchen-fachkraefte-606812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iro.medium.com/v2/resize:fit:786/format:webp/1*pRqasOIB7YfNtgumtmUe0Q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Die Anwendung künstlicher Intelligenz im Informatikunterricht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01.02.2024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Clusteranalyse – Wikipedia">
            <a:extLst>
              <a:ext uri="{FF2B5EF4-FFF2-40B4-BE49-F238E27FC236}">
                <a16:creationId xmlns:a16="http://schemas.microsoft.com/office/drawing/2014/main" id="{92F5D531-85F4-8627-456C-DDD8FC6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38" y="1314810"/>
            <a:ext cx="3215662" cy="346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8C11940E-CDCE-8490-65BB-FE0A6727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03BB52FF-E41E-5B63-80FF-A976B4C2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608ECC-390C-83FD-4CE0-C4B08F898E7F}"/>
              </a:ext>
            </a:extLst>
          </p:cNvPr>
          <p:cNvSpPr txBox="1"/>
          <p:nvPr/>
        </p:nvSpPr>
        <p:spPr>
          <a:xfrm>
            <a:off x="4260272" y="4446874"/>
            <a:ext cx="25423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Abb.7</a:t>
            </a:r>
          </a:p>
        </p:txBody>
      </p:sp>
    </p:spTree>
    <p:extLst>
      <p:ext uri="{BB962C8B-B14F-4D97-AF65-F5344CB8AC3E}">
        <p14:creationId xmlns:p14="http://schemas.microsoft.com/office/powerpoint/2010/main" val="39555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Lineare Regression • Einfach erklärt - DATAtab">
            <a:extLst>
              <a:ext uri="{FF2B5EF4-FFF2-40B4-BE49-F238E27FC236}">
                <a16:creationId xmlns:a16="http://schemas.microsoft.com/office/drawing/2014/main" id="{41206FDA-C418-F6EE-ED1E-ABDD2146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56" y="1987198"/>
            <a:ext cx="4317555" cy="22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AC7C3AC2-6E8D-CE13-AAD5-AC4AE834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4968DA22-A1B0-961E-D1EF-9B42E40F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10" name="Grafik 9" descr="Blitz Silhouette">
            <a:extLst>
              <a:ext uri="{FF2B5EF4-FFF2-40B4-BE49-F238E27FC236}">
                <a16:creationId xmlns:a16="http://schemas.microsoft.com/office/drawing/2014/main" id="{26C70301-93C4-CC1D-19D8-0EF120BC4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040" y="3207662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7435CE6-EABD-AE3A-4591-7868A43604B8}"/>
              </a:ext>
            </a:extLst>
          </p:cNvPr>
          <p:cNvSpPr txBox="1"/>
          <p:nvPr/>
        </p:nvSpPr>
        <p:spPr>
          <a:xfrm>
            <a:off x="4301836" y="4346082"/>
            <a:ext cx="215438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Abb.8</a:t>
            </a:r>
          </a:p>
        </p:txBody>
      </p:sp>
    </p:spTree>
    <p:extLst>
      <p:ext uri="{BB962C8B-B14F-4D97-AF65-F5344CB8AC3E}">
        <p14:creationId xmlns:p14="http://schemas.microsoft.com/office/powerpoint/2010/main" val="19832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  <a:p>
            <a:pPr lvl="1"/>
            <a:r>
              <a:rPr lang="de-DE" dirty="0"/>
              <a:t>Klassifikation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1102FC3A-5D9D-0D68-54F5-8473F510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82800E1E-01F7-0187-0744-30AC77E7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9DD71B71-6DD0-F888-7408-7A39748FA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5598" y="3200734"/>
            <a:ext cx="311728" cy="311728"/>
          </a:xfrm>
          <a:prstGeom prst="rect">
            <a:avLst/>
          </a:prstGeom>
        </p:spPr>
      </p:pic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109F53AC-235D-F8F9-0667-3867399D3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4592" y="3545924"/>
            <a:ext cx="285468" cy="285468"/>
          </a:xfrm>
          <a:prstGeom prst="rect">
            <a:avLst/>
          </a:prstGeom>
        </p:spPr>
      </p:pic>
      <p:pic>
        <p:nvPicPr>
          <p:cNvPr id="11" name="Grafik 10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AE28D179-CD2D-5A2C-3E8E-05F023F3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235" y="1565996"/>
            <a:ext cx="3099492" cy="29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E75A4-D0F1-62CB-0E7E-357A241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1B6DD-3489-41F7-2042-7B1FBB8F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Zahl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Generierter Text</a:t>
            </a:r>
          </a:p>
          <a:p>
            <a:r>
              <a:rPr lang="de-DE" dirty="0"/>
              <a:t>Generiertes Bild</a:t>
            </a:r>
          </a:p>
          <a:p>
            <a:r>
              <a:rPr lang="de-DE" dirty="0"/>
              <a:t>Klassenzuordnung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16569D-D30D-8B01-D794-CB452AF6F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Ausgabe-Daten sind leicht verständlich?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73B64-AB0D-EA99-F351-DE5817A0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02858BE7-FC0E-B19D-6B09-C727428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9533" y="2967179"/>
            <a:ext cx="285468" cy="285468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6361D065-E73C-F48A-EEF4-D478846A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315" y="1678015"/>
            <a:ext cx="285468" cy="285468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D29608FC-4DF6-BCC3-129B-CFA9F8CD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065" y="2656308"/>
            <a:ext cx="285468" cy="28546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9B00632F-7C8C-3E52-C532-B95A16A9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7805" y="2319177"/>
            <a:ext cx="311728" cy="311728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2F43B7FF-122F-0D6D-7A11-B73AC53B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400" y="2006617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EB7297-5730-A277-78A7-C075A74D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E8799A-F17B-57A3-84A5-12D7BEAB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Lebensweltbezug – Spielt das Thema in meinem Leben eine Rolle?</a:t>
            </a:r>
          </a:p>
          <a:p>
            <a:r>
              <a:rPr lang="de-DE" dirty="0"/>
              <a:t>realer Nutzen – Was nützt mir die KI?</a:t>
            </a:r>
          </a:p>
          <a:p>
            <a:r>
              <a:rPr lang="de-DE" dirty="0"/>
              <a:t>Komplexität – Wie kompliziert ist das Thema?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037A02-393C-4754-68DC-05057172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Computer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B542E9D8-D435-07EA-4507-80D2AB688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10"/>
          <a:stretch/>
        </p:blipFill>
        <p:spPr>
          <a:xfrm>
            <a:off x="725142" y="2376055"/>
            <a:ext cx="4436616" cy="2078183"/>
          </a:xfrm>
          <a:prstGeom prst="rect">
            <a:avLst/>
          </a:prstGeom>
        </p:spPr>
      </p:pic>
      <p:pic>
        <p:nvPicPr>
          <p:cNvPr id="4" name="Grafik 3" descr="Ein Bild, das Kreis, Design enthält.&#10;&#10;Automatisch generierte Beschreibung">
            <a:extLst>
              <a:ext uri="{FF2B5EF4-FFF2-40B4-BE49-F238E27FC236}">
                <a16:creationId xmlns:a16="http://schemas.microsoft.com/office/drawing/2014/main" id="{636B64AD-9430-C182-1BC1-9CB8B4A71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37" y="1326154"/>
            <a:ext cx="2756159" cy="33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6878244-A48A-FA9D-310C-33FDC246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426E3C2-2462-DD4B-6A01-6FFE6419C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876800" cy="2985558"/>
          </a:xfrm>
        </p:spPr>
        <p:txBody>
          <a:bodyPr/>
          <a:lstStyle/>
          <a:p>
            <a:r>
              <a:rPr lang="de-DE" dirty="0"/>
              <a:t>Bildklassifikation</a:t>
            </a:r>
          </a:p>
          <a:p>
            <a:r>
              <a:rPr lang="de-DE" dirty="0"/>
              <a:t>Einfache Situation, kaum Vorwissen benötigt</a:t>
            </a:r>
          </a:p>
          <a:p>
            <a:r>
              <a:rPr lang="de-DE" dirty="0"/>
              <a:t>Bietet die Möglichkeit die Daten selber zu sammeln</a:t>
            </a:r>
          </a:p>
          <a:p>
            <a:endParaRPr lang="de-DE" dirty="0"/>
          </a:p>
          <a:p>
            <a:r>
              <a:rPr lang="de-DE" dirty="0"/>
              <a:t>SuS in Kleingruppen einteilen (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 J</a:t>
            </a:r>
            <a:r>
              <a:rPr lang="de-DE" dirty="0"/>
              <a:t>ede Gruppe sammelt Bilder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E80067-9116-CA1E-EEEE-BC82C4919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Straßenschilder klassifizieren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724E6C-012E-CBDB-BB88-2FD2029EE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 descr="Ein Bild, das Text, draußen, Gebäude, Fahrzeug enthält.&#10;&#10;Automatisch generierte Beschreibung">
            <a:extLst>
              <a:ext uri="{FF2B5EF4-FFF2-40B4-BE49-F238E27FC236}">
                <a16:creationId xmlns:a16="http://schemas.microsoft.com/office/drawing/2014/main" id="{6E069C06-57C6-7CD4-C9A1-C5A94688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61" y="1125940"/>
            <a:ext cx="3153739" cy="29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B6CD8EFC-C61C-6BDB-15C9-D70AF564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5BA6B1-EAFD-3254-2A0A-8BE81509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34" y="1157708"/>
            <a:ext cx="6286932" cy="349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6E23DDA-224C-9885-C755-46BE0D81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25F0C4-6BA2-7354-93ED-F76DC49E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91" y="1172575"/>
            <a:ext cx="8056418" cy="32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C9048DF-DF21-1F13-9E7E-4D580D44B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5D5937-F55E-1837-B311-12840321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43" y="1063623"/>
            <a:ext cx="4927314" cy="35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46DF5DC6-03C5-C84B-75A8-E8741B58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1430422"/>
            <a:ext cx="8234363" cy="2766189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6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9A2E100-AC6F-43C0-DC4A-BA9824F0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227AE4-7639-6120-47FA-D1BA2A7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351" y="1360968"/>
            <a:ext cx="3446068" cy="242156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759F438-8680-C673-0DA1-A2B7C6C24C98}"/>
              </a:ext>
            </a:extLst>
          </p:cNvPr>
          <p:cNvSpPr txBox="1"/>
          <p:nvPr/>
        </p:nvSpPr>
        <p:spPr>
          <a:xfrm>
            <a:off x="4572000" y="4285902"/>
            <a:ext cx="3507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8827405-29B8-6BCF-E813-96E7E994BDB5}"/>
              </a:ext>
            </a:extLst>
          </p:cNvPr>
          <p:cNvSpPr txBox="1"/>
          <p:nvPr/>
        </p:nvSpPr>
        <p:spPr>
          <a:xfrm>
            <a:off x="457200" y="4285901"/>
            <a:ext cx="35814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CE52551-A110-1173-D484-A6D5DA37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284500"/>
            <a:ext cx="3858491" cy="257449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E5193088-2969-AF43-3B41-D07EAA6D5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Screenshot, Quittung, Reihe enthält.&#10;&#10;Automatisch generierte Beschreibung">
            <a:extLst>
              <a:ext uri="{FF2B5EF4-FFF2-40B4-BE49-F238E27FC236}">
                <a16:creationId xmlns:a16="http://schemas.microsoft.com/office/drawing/2014/main" id="{28C23D05-F03E-B58B-0D66-7AF251F2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1" y="1348634"/>
            <a:ext cx="7811177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83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360965BB-1F38-CC11-EFBB-F766873C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788" y="1063624"/>
            <a:ext cx="4354423" cy="344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9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C11DF1F6-627E-8DB6-B778-4309E08E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76" y="1063624"/>
            <a:ext cx="4408448" cy="361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19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Website, Webseite, Software enthält.&#10;&#10;Automatisch generierte Beschreibung">
            <a:extLst>
              <a:ext uri="{FF2B5EF4-FFF2-40B4-BE49-F238E27FC236}">
                <a16:creationId xmlns:a16="http://schemas.microsoft.com/office/drawing/2014/main" id="{9990E530-7153-E03B-CC4A-7AE0927F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268885"/>
            <a:ext cx="8312727" cy="3018407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2C3D97-1CCA-1528-55D8-DD69D2B426B5}"/>
              </a:ext>
            </a:extLst>
          </p:cNvPr>
          <p:cNvSpPr/>
          <p:nvPr/>
        </p:nvSpPr>
        <p:spPr>
          <a:xfrm>
            <a:off x="302508" y="1189252"/>
            <a:ext cx="157288" cy="3183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oftware, Website, Multimedia-Software enthält.&#10;&#10;Automatisch generierte Beschreibung">
            <a:extLst>
              <a:ext uri="{FF2B5EF4-FFF2-40B4-BE49-F238E27FC236}">
                <a16:creationId xmlns:a16="http://schemas.microsoft.com/office/drawing/2014/main" id="{CE5DABB1-31FD-D891-12D1-532F061D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96" y="1017410"/>
            <a:ext cx="8268567" cy="37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A19BB99-657C-57CB-D4E6-4AC8EEBF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67" y="1063624"/>
            <a:ext cx="6121266" cy="35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137728-7FAB-64E4-FADB-C920D1D2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027CA7-3104-5947-D795-764E2892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sz="1600" kern="100" dirty="0">
              <a:latin typeface="+mj-lt"/>
              <a:ea typeface="NSimSun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konzeptionelle Herangehensweise an Klassifikationsaufgaben zu erklären.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100" dirty="0">
                <a:solidFill>
                  <a:srgbClr val="000000"/>
                </a:solidFill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grundlegende Aufgabe und Funktionsweise eines Klassifikators zu beschreiben.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grundlegende Notwendigkeit einer guten Datenbasis zu erklären.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die Ergebnisse einer Klassifikationsaufgabe mithilfe der von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teachable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machine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bereitgestellten Faktoren zu analysieren und zu diskutieren.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anhand der Ausgabe des Klassifikations-Algorithmus Verbesserungsvorschläge für die Trainingsdaten abzuleiten.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Herausforderungen bei der Bildklassifikation zu verstehen.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874F22-C6CB-E261-E35A-2FE9A4B79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Fachkompetenzen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A8983A-91A8-51DA-2CFA-5DF6227F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0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07788-F6DA-D3E4-4DD4-E60E3079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146CB0-C976-7102-FECA-98C1FB47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durch KI getroffene Entscheidungen reflektiert zu beurteilen und einzuordnen.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einfache Funktionen von Bildverarbeitungssoftware einzusetzen.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im Rahmen einer sogenannten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shared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task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in Kleingruppen zusammen zu arbeiten und sich gegenseitig zu unterstützen.</a:t>
            </a:r>
            <a:endParaRPr lang="de-DE" kern="100" dirty="0">
              <a:effectLst/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EB1A1C-67DC-EB8E-3B96-84885C4F1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442D8-950A-FBF3-6A6B-286499D8E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81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6A70BC8-7AD3-AB14-11CC-228FF19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Erprobung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BC093-175F-A405-A0A9-5B64BD71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Pre</a:t>
            </a:r>
            <a:r>
              <a:rPr lang="de-DE" dirty="0"/>
              <a:t>-Tests:</a:t>
            </a:r>
          </a:p>
          <a:p>
            <a:r>
              <a:rPr lang="de-DE" dirty="0"/>
              <a:t>Erprobung mit SuS der Klassenstufe 7 im Rahmen einer AG an der EAH-Jena</a:t>
            </a:r>
          </a:p>
          <a:p>
            <a:endParaRPr lang="de-DE" sz="600" dirty="0"/>
          </a:p>
          <a:p>
            <a:r>
              <a:rPr lang="de-DE" dirty="0"/>
              <a:t>Erprobung mit SuS der Klassenstufe 9 im regulären Informatikunterricht an der Max-Klinger-Schule Leipzig</a:t>
            </a:r>
          </a:p>
          <a:p>
            <a:endParaRPr lang="de-DE" sz="1400" dirty="0"/>
          </a:p>
          <a:p>
            <a:r>
              <a:rPr lang="de-DE" dirty="0"/>
              <a:t>Ergeben sich bei Durchführung des Szenarios Probleme?</a:t>
            </a:r>
          </a:p>
          <a:p>
            <a:r>
              <a:rPr lang="de-DE" dirty="0"/>
              <a:t>Was kann am Ablauf verbessert werden?</a:t>
            </a:r>
          </a:p>
          <a:p>
            <a:r>
              <a:rPr lang="de-DE" dirty="0"/>
              <a:t>Welche Kompetenzen werden erreicht?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CB133-C741-7030-914C-08B3A0087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0D34ACA-B041-9660-B253-E228747B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20E78AA-5184-6EA7-D9E1-50DE1B61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4939145" cy="3379199"/>
          </a:xfrm>
        </p:spPr>
        <p:txBody>
          <a:bodyPr/>
          <a:lstStyle/>
          <a:p>
            <a:r>
              <a:rPr lang="de-DE" dirty="0"/>
              <a:t>Es ist wichtig, das Thema der KI in der Schule zu behandeln</a:t>
            </a:r>
          </a:p>
          <a:p>
            <a:endParaRPr lang="de-DE" dirty="0"/>
          </a:p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stellt ein gutes Tool dar, um ML zugänglich zu machen</a:t>
            </a:r>
          </a:p>
          <a:p>
            <a:endParaRPr lang="de-DE" dirty="0"/>
          </a:p>
          <a:p>
            <a:r>
              <a:rPr lang="de-DE" dirty="0"/>
              <a:t>Mit Hilfe sehr starker didaktische Reduktion </a:t>
            </a:r>
            <a:r>
              <a:rPr lang="de-DE" dirty="0">
                <a:sym typeface="Wingdings" panose="05000000000000000000" pitchFamily="2" charset="2"/>
              </a:rPr>
              <a:t>gewinnen SuS einen ersten Einblick in die Welt des 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174E8E-8A1B-8791-0FBA-F33AAD7C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Erfolg, Treppe, Tafel, Zeichnung">
            <a:extLst>
              <a:ext uri="{FF2B5EF4-FFF2-40B4-BE49-F238E27FC236}">
                <a16:creationId xmlns:a16="http://schemas.microsoft.com/office/drawing/2014/main" id="{332E9742-F1C4-3563-682A-C00CD0AC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Kunst, Kreis, Zeichnung enthält.&#10;&#10;Automatisch generierte Beschreibung">
            <a:extLst>
              <a:ext uri="{FF2B5EF4-FFF2-40B4-BE49-F238E27FC236}">
                <a16:creationId xmlns:a16="http://schemas.microsoft.com/office/drawing/2014/main" id="{13A49505-1BFB-9E72-503A-61EC2CD90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"/>
          <a:stretch/>
        </p:blipFill>
        <p:spPr>
          <a:xfrm>
            <a:off x="5536491" y="2467345"/>
            <a:ext cx="3150308" cy="21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4F8514A-863F-1C92-CFAF-B292FEF74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4DEE6C-249A-57D8-FDF4-B7E0F11C1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Name</a:t>
            </a:r>
          </a:p>
          <a:p>
            <a:r>
              <a:rPr lang="de-DE" dirty="0"/>
              <a:t>Link/ QR-Code?</a:t>
            </a:r>
          </a:p>
          <a:p>
            <a:r>
              <a:rPr lang="de-DE" dirty="0"/>
              <a:t>Ort</a:t>
            </a:r>
          </a:p>
          <a:p>
            <a:r>
              <a:rPr lang="de-DE" dirty="0"/>
              <a:t>Datum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043E6C-A27D-293D-ADBE-E200FEF40A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01050" y="4878388"/>
            <a:ext cx="742950" cy="204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82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CFC9FDC-B04A-0C8A-B950-835CA343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44896C-83C8-FE7D-05BD-5A2FCB61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172105-5E0E-EEDF-F634-F4D4E5A9E3DE}"/>
              </a:ext>
            </a:extLst>
          </p:cNvPr>
          <p:cNvSpPr txBox="1"/>
          <p:nvPr/>
        </p:nvSpPr>
        <p:spPr>
          <a:xfrm>
            <a:off x="457125" y="4344933"/>
            <a:ext cx="25492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3BD4A2-FEAA-3013-ACC3-9B423C84F5DC}"/>
              </a:ext>
            </a:extLst>
          </p:cNvPr>
          <p:cNvSpPr txBox="1"/>
          <p:nvPr/>
        </p:nvSpPr>
        <p:spPr>
          <a:xfrm>
            <a:off x="5038726" y="4344932"/>
            <a:ext cx="414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FE6F30-EB36-1A4B-10BF-07C05459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6" y="304799"/>
            <a:ext cx="2549237" cy="369058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9C00DE-CFD7-CFB9-F6AC-F811F992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25" y="1504447"/>
            <a:ext cx="3443365" cy="229169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490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F5947B1-872C-C38C-865F-5722DC9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331EFF-1BD6-C062-3735-537F8B2CD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" y="1223492"/>
            <a:ext cx="8234363" cy="3379199"/>
          </a:xfrm>
        </p:spPr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Bruner, J.: The Process of Education. Cambridge: Harvard University Press, 1966, S.34-38 ISBN: 9780674710009</a:t>
            </a:r>
          </a:p>
          <a:p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Gesellschaft für Informatik e. V. (2008). </a:t>
            </a:r>
            <a:r>
              <a:rPr lang="de-DE" sz="1800" i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Bildungsstandards Informatik für die Sekundarstufe I.</a:t>
            </a:r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Berlin, Bonn: LOG IN Verlag GmbH.</a:t>
            </a:r>
          </a:p>
          <a:p>
            <a:r>
              <a:rPr lang="de-DE" dirty="0">
                <a:latin typeface="+mj-lt"/>
              </a:rPr>
              <a:t>Sächsisches Staatsministerium für Kultus. (Hrsg.). (2022). </a:t>
            </a:r>
            <a:r>
              <a:rPr lang="de-DE" i="1" dirty="0">
                <a:latin typeface="+mj-lt"/>
              </a:rPr>
              <a:t>Lehrplan Gymnasium Informatik</a:t>
            </a:r>
            <a:r>
              <a:rPr lang="de-DE" dirty="0">
                <a:latin typeface="+mj-lt"/>
              </a:rPr>
              <a:t>. Dresden: Landesamt für Schule und Bildung.</a:t>
            </a:r>
          </a:p>
          <a:p>
            <a:endParaRPr lang="de-DE" sz="18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+mj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3EAF-1A50-7787-BF9B-44E112355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+mj-lt"/>
                <a:cs typeface="Arial" panose="020B0604020202020204" pitchFamily="34" charset="0"/>
              </a:rPr>
              <a:pPr>
                <a:defRPr/>
              </a:pPr>
              <a:t>30</a:t>
            </a:fld>
            <a:endParaRPr lang="de-DE" altLang="de-DE" sz="1000" dirty="0">
              <a:solidFill>
                <a:srgbClr val="D8413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F5947B1-872C-C38C-865F-5722DC9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331EFF-1BD6-C062-3735-537F8B2C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200" dirty="0">
                <a:latin typeface="+mj-lt"/>
              </a:rPr>
              <a:t>Alle Bilder ohne Quellenangabe, stammen von pixabay.com oder sind selbst erstellt</a:t>
            </a:r>
          </a:p>
          <a:p>
            <a:r>
              <a:rPr lang="de-DE" sz="1200" dirty="0">
                <a:latin typeface="+mj-lt"/>
              </a:rPr>
              <a:t>Abb.1: https://www.haufe.de/personal/hr-management/unternehmen-suchen-haenderingend-nach-ki-experten_80_594902.html</a:t>
            </a:r>
          </a:p>
          <a:p>
            <a:r>
              <a:rPr lang="de-DE" sz="1200" dirty="0">
                <a:latin typeface="+mj-lt"/>
              </a:rPr>
              <a:t>Abb.2: https://www.deutschland.de/de/topic/wirtschaft/chancen-fuer-ki-talente-standort-deutschland</a:t>
            </a:r>
          </a:p>
          <a:p>
            <a:r>
              <a:rPr lang="de-DE" sz="1200" dirty="0">
                <a:latin typeface="+mj-lt"/>
              </a:rPr>
              <a:t>Abb.3: </a:t>
            </a:r>
            <a:r>
              <a:rPr lang="de-DE" sz="1200" dirty="0">
                <a:latin typeface="+mj-lt"/>
                <a:hlinkClick r:id="rId2"/>
              </a:rPr>
              <a:t>https://www.iwd.de/artikel/ki-boom-unternehmen-suchen-fachkraefte-606812/</a:t>
            </a:r>
            <a:endParaRPr lang="de-DE" sz="1200" dirty="0">
              <a:latin typeface="+mj-lt"/>
            </a:endParaRPr>
          </a:p>
          <a:p>
            <a:r>
              <a:rPr lang="de-DE" sz="1200" dirty="0">
                <a:latin typeface="+mj-lt"/>
              </a:rPr>
              <a:t>Abb.4 nach: Büchel, Jan / Engler, Jan Felix / Mertens, Armin, 2023, KI-Einsatzbereiche in  Deutschland. Eine Analyse von KI-Stellenanzeigen, Gutachten im Projekt „Entwicklung und Messung der Digitalisierung der Wirtschaft am Standort Deutschland” des Bundesministeriums für Wirtschaft und Klimaschutz, Köln</a:t>
            </a:r>
          </a:p>
          <a:p>
            <a:r>
              <a:rPr lang="de-DE" sz="1200" dirty="0">
                <a:latin typeface="+mj-lt"/>
              </a:rPr>
              <a:t>Abb.5: </a:t>
            </a:r>
            <a:r>
              <a:rPr lang="de-DE" sz="1200" dirty="0">
                <a:latin typeface="+mj-lt"/>
                <a:hlinkClick r:id="rId3"/>
              </a:rPr>
              <a:t>https://wiki.sachsen.schule/digit/index.php/Darstellungswechsel</a:t>
            </a:r>
            <a:endParaRPr lang="de-DE" sz="1200" dirty="0">
              <a:latin typeface="+mj-lt"/>
            </a:endParaRPr>
          </a:p>
          <a:p>
            <a:r>
              <a:rPr lang="de-DE" sz="1200" dirty="0">
                <a:latin typeface="+mj-lt"/>
              </a:rPr>
              <a:t>Abb.6: </a:t>
            </a:r>
            <a:r>
              <a:rPr lang="de-DE" sz="1200" dirty="0">
                <a:hlinkClick r:id="rId4"/>
              </a:rPr>
              <a:t>https://miro.medium.com/v2/resize:fit:786/format:webp/1*pRqasOIB7YfNtgumtmUe0Q.png</a:t>
            </a:r>
            <a:endParaRPr lang="de-DE" sz="1200" dirty="0"/>
          </a:p>
          <a:p>
            <a:r>
              <a:rPr lang="de-DE" sz="1200" dirty="0"/>
              <a:t>Abb.7: https://de.wikipedia.org/wiki/Datei:KMeans-Gaussian-data.svg</a:t>
            </a:r>
          </a:p>
          <a:p>
            <a:r>
              <a:rPr lang="de-DE" sz="1200" dirty="0"/>
              <a:t>Abb.8: https://datatab.de/tutorial/lineare-regression</a:t>
            </a:r>
          </a:p>
          <a:p>
            <a:endParaRPr lang="de-DE" sz="1200" dirty="0"/>
          </a:p>
          <a:p>
            <a:endParaRPr lang="de-DE" sz="1200" dirty="0">
              <a:latin typeface="+mj-lt"/>
            </a:endParaRPr>
          </a:p>
          <a:p>
            <a:endParaRPr lang="de-DE" sz="1200" dirty="0">
              <a:latin typeface="+mj-lt"/>
            </a:endParaRPr>
          </a:p>
          <a:p>
            <a:endParaRPr lang="de-DE" sz="1200" dirty="0">
              <a:latin typeface="+mj-lt"/>
            </a:endParaRPr>
          </a:p>
          <a:p>
            <a:endParaRPr lang="de-DE" sz="1200" dirty="0">
              <a:latin typeface="+mj-lt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E931583-200F-BABF-F226-90D51D3115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Bildquellen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3EAF-1A50-7787-BF9B-44E112355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+mj-lt"/>
                <a:cs typeface="Arial" panose="020B0604020202020204" pitchFamily="34" charset="0"/>
              </a:rPr>
              <a:pPr>
                <a:defRPr/>
              </a:pPr>
              <a:t>31</a:t>
            </a:fld>
            <a:endParaRPr lang="de-DE" altLang="de-DE" sz="1000" dirty="0">
              <a:solidFill>
                <a:srgbClr val="D8413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4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42CA006-8E58-93A0-FC70-7079456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E93448-22D8-2399-FC02-DDD7EBBD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842164" cy="3379199"/>
          </a:xfrm>
        </p:spPr>
        <p:txBody>
          <a:bodyPr/>
          <a:lstStyle/>
          <a:p>
            <a:r>
              <a:rPr lang="de-DE" dirty="0"/>
              <a:t>Schule muss mithalten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/>
              <a:t>Lehrplanänderung Sachsen 2023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>
                <a:solidFill>
                  <a:srgbClr val="000000"/>
                </a:solidFill>
                <a:latin typeface="ArialMT"/>
              </a:rPr>
              <a:t>„SuS kennen ausgewählte Aspekte und Verfahren der Künstlichen Intelligenz (KI) und des maschinellen Lernens (ML)“</a:t>
            </a:r>
            <a:endParaRPr lang="de-DE" sz="2000" dirty="0">
              <a:solidFill>
                <a:srgbClr val="000000"/>
              </a:solidFill>
              <a:latin typeface="ArialMT"/>
            </a:endParaRPr>
          </a:p>
          <a:p>
            <a:endParaRPr lang="de-DE" sz="2000" dirty="0">
              <a:latin typeface="ArialMT"/>
            </a:endParaRPr>
          </a:p>
          <a:p>
            <a:r>
              <a:rPr lang="de-DE" sz="2000" b="1" dirty="0"/>
              <a:t>Praktische Umsetzung der Theorie</a:t>
            </a:r>
            <a:endParaRPr lang="de-DE" sz="2000" dirty="0">
              <a:latin typeface="ArialMT"/>
            </a:endParaRPr>
          </a:p>
          <a:p>
            <a:endParaRPr lang="de-DE" sz="2000" b="1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6A150-9390-3A22-AF0A-4AAF4597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302D7C-B338-60F9-1634-5D6F4AF18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2806992"/>
            <a:ext cx="81161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90EE3B-07F4-2195-5552-76630B7BD7CC}"/>
              </a:ext>
            </a:extLst>
          </p:cNvPr>
          <p:cNvGrpSpPr/>
          <p:nvPr/>
        </p:nvGrpSpPr>
        <p:grpSpPr>
          <a:xfrm>
            <a:off x="5738368" y="2502444"/>
            <a:ext cx="2394252" cy="1901758"/>
            <a:chOff x="2466108" y="1163782"/>
            <a:chExt cx="3692237" cy="293275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96D98C7-0176-99C8-6631-3577AC5EBB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DC68D99-160B-7143-5925-41B51FD8506A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AEB2196-11C0-2A92-3442-E7F977A0D8E3}"/>
              </a:ext>
            </a:extLst>
          </p:cNvPr>
          <p:cNvSpPr txBox="1"/>
          <p:nvPr/>
        </p:nvSpPr>
        <p:spPr>
          <a:xfrm>
            <a:off x="5738369" y="4439690"/>
            <a:ext cx="8148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+mj-lt"/>
              </a:rPr>
              <a:t>Abb.5</a:t>
            </a:r>
          </a:p>
        </p:txBody>
      </p:sp>
      <p:pic>
        <p:nvPicPr>
          <p:cNvPr id="17" name="Picture 4" descr="Erfolg, Treppe, Tafel, Zeichnung">
            <a:extLst>
              <a:ext uri="{FF2B5EF4-FFF2-40B4-BE49-F238E27FC236}">
                <a16:creationId xmlns:a16="http://schemas.microsoft.com/office/drawing/2014/main" id="{8F82CAB6-E567-C0E3-4952-B219B9C7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D83FDB4-DCE4-A8D4-EBED-400B180FE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r="19877"/>
          <a:stretch/>
        </p:blipFill>
        <p:spPr>
          <a:xfrm>
            <a:off x="516667" y="596154"/>
            <a:ext cx="5258869" cy="4288800"/>
          </a:xfrm>
          <a:prstGeom prst="rect">
            <a:avLst/>
          </a:prstGeom>
        </p:spPr>
      </p:pic>
      <p:pic>
        <p:nvPicPr>
          <p:cNvPr id="9" name="Grafik2">
            <a:extLst>
              <a:ext uri="{FF2B5EF4-FFF2-40B4-BE49-F238E27FC236}">
                <a16:creationId xmlns:a16="http://schemas.microsoft.com/office/drawing/2014/main" id="{FD86392F-3875-798A-DDFB-1CCFD5EA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6667" y="99135"/>
            <a:ext cx="1259840" cy="3454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72278F2-8046-D33E-A6B6-ADBD7E0444A8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397307-01D6-D821-293A-DC0D88EA3149}"/>
              </a:ext>
            </a:extLst>
          </p:cNvPr>
          <p:cNvSpPr/>
          <p:nvPr/>
        </p:nvSpPr>
        <p:spPr>
          <a:xfrm>
            <a:off x="516667" y="3851565"/>
            <a:ext cx="5258869" cy="5334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03A2F27-F1AF-59C5-805E-76D57E707576}"/>
              </a:ext>
            </a:extLst>
          </p:cNvPr>
          <p:cNvSpPr/>
          <p:nvPr/>
        </p:nvSpPr>
        <p:spPr>
          <a:xfrm>
            <a:off x="516667" y="596153"/>
            <a:ext cx="5258869" cy="325541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5863BB-0283-DA31-26D1-F0427E02E1FE}"/>
              </a:ext>
            </a:extLst>
          </p:cNvPr>
          <p:cNvGrpSpPr/>
          <p:nvPr/>
        </p:nvGrpSpPr>
        <p:grpSpPr>
          <a:xfrm>
            <a:off x="6233081" y="1620871"/>
            <a:ext cx="2394252" cy="1901758"/>
            <a:chOff x="2466108" y="1163782"/>
            <a:chExt cx="3692237" cy="293275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320672B-F9C1-5F06-ADD2-DA6B3D720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608804E-EC1E-4067-E703-ED84674C1DB4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331A16E-AB4F-8A52-4BFE-13F1205D0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55" y="167583"/>
            <a:ext cx="952381" cy="28571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988C9DA-1536-4AD1-CBBD-D9DD4D076726}"/>
              </a:ext>
            </a:extLst>
          </p:cNvPr>
          <p:cNvSpPr txBox="1"/>
          <p:nvPr/>
        </p:nvSpPr>
        <p:spPr>
          <a:xfrm>
            <a:off x="6343607" y="3670763"/>
            <a:ext cx="8148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+mj-lt"/>
              </a:rPr>
              <a:t>Abb.5</a:t>
            </a:r>
          </a:p>
        </p:txBody>
      </p:sp>
    </p:spTree>
    <p:extLst>
      <p:ext uri="{BB962C8B-B14F-4D97-AF65-F5344CB8AC3E}">
        <p14:creationId xmlns:p14="http://schemas.microsoft.com/office/powerpoint/2010/main" val="84634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0EA05E5B-C358-961D-3CF1-43F4F2F8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36" y="1093731"/>
            <a:ext cx="3304309" cy="3104514"/>
          </a:xfrm>
          <a:prstGeom prst="rect">
            <a:avLst/>
          </a:prstGeom>
        </p:spPr>
      </p:pic>
      <p:pic>
        <p:nvPicPr>
          <p:cNvPr id="12" name="Grafik 11" descr="Ein Bild, das Ball, Kreis, Kugel enthält.&#10;&#10;Automatisch generierte Beschreibung">
            <a:extLst>
              <a:ext uri="{FF2B5EF4-FFF2-40B4-BE49-F238E27FC236}">
                <a16:creationId xmlns:a16="http://schemas.microsoft.com/office/drawing/2014/main" id="{981EA114-5684-9C09-C45C-50E5F85E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69" y="1509419"/>
            <a:ext cx="2808375" cy="21246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0BEC56-AEAC-7553-E313-2DD284E7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25AC2-401C-9AAA-1098-D894A481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3886200" cy="3379199"/>
          </a:xfrm>
        </p:spPr>
        <p:txBody>
          <a:bodyPr/>
          <a:lstStyle/>
          <a:p>
            <a:r>
              <a:rPr lang="de-DE" dirty="0"/>
              <a:t>Wie erstellen wir eine Task?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SuS kennen das EVA-Modell</a:t>
            </a:r>
          </a:p>
          <a:p>
            <a:pPr lvl="1"/>
            <a:r>
              <a:rPr lang="de-DE" b="1" dirty="0"/>
              <a:t>Eingabe</a:t>
            </a:r>
            <a:r>
              <a:rPr lang="de-DE" dirty="0"/>
              <a:t>: verschiedene Daten</a:t>
            </a:r>
          </a:p>
          <a:p>
            <a:pPr lvl="1"/>
            <a:r>
              <a:rPr lang="de-DE" b="1" dirty="0"/>
              <a:t>Verarbeitung</a:t>
            </a:r>
            <a:r>
              <a:rPr lang="de-DE" dirty="0"/>
              <a:t>: Auswahl des Verfahrens</a:t>
            </a:r>
          </a:p>
          <a:p>
            <a:pPr lvl="1"/>
            <a:r>
              <a:rPr lang="de-DE" b="1" dirty="0"/>
              <a:t>Ausgabe</a:t>
            </a:r>
            <a:r>
              <a:rPr lang="de-DE" dirty="0"/>
              <a:t>: verschiedene Daten</a:t>
            </a:r>
          </a:p>
          <a:p>
            <a:pPr lvl="1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4B0BCE-4B0F-E36D-F3E4-6E6E5CD19496}"/>
              </a:ext>
            </a:extLst>
          </p:cNvPr>
          <p:cNvSpPr txBox="1"/>
          <p:nvPr/>
        </p:nvSpPr>
        <p:spPr>
          <a:xfrm>
            <a:off x="4926169" y="4249725"/>
            <a:ext cx="2867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Abb.6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50C64B27-3CC1-CBC9-259E-3DB2535C7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FFE81708-EEB7-B7EE-3F9E-4434CF19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3E98A40C-9851-45FF-E2D0-CAB3F04D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2E9D50E-20CB-8B4A-D0F3-E8EE1379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91" y="1679478"/>
            <a:ext cx="5631873" cy="27751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2F0DDAF-6DBF-08A2-1FDB-FD8BA81DBCD6}"/>
              </a:ext>
            </a:extLst>
          </p:cNvPr>
          <p:cNvSpPr txBox="1"/>
          <p:nvPr/>
        </p:nvSpPr>
        <p:spPr>
          <a:xfrm>
            <a:off x="7459038" y="227310"/>
            <a:ext cx="130811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Eingabe</a:t>
            </a: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Verarbeitung</a:t>
            </a:r>
          </a:p>
          <a:p>
            <a:r>
              <a:rPr lang="de-DE" i="0" dirty="0">
                <a:latin typeface="+mn-lt"/>
                <a:cs typeface="Arial" panose="020B0604020202020204" pitchFamily="34" charset="0"/>
              </a:rPr>
              <a:t>Ausgabe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C79F688-69F1-CCED-8878-C9329E5E1EC4}"/>
              </a:ext>
            </a:extLst>
          </p:cNvPr>
          <p:cNvSpPr/>
          <p:nvPr/>
        </p:nvSpPr>
        <p:spPr>
          <a:xfrm>
            <a:off x="7455453" y="221993"/>
            <a:ext cx="986320" cy="313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B0AD9DB8-24DB-7572-877B-7DC3CBE5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424EC28E-50EF-D82F-3281-232248149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7C3E4C93-A375-CA33-EB39-E0E07AB43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Landfahrzeug, Fahrzeug, Gebäude, draußen enthält.&#10;&#10;Automatisch generierte Beschreibung">
            <a:extLst>
              <a:ext uri="{FF2B5EF4-FFF2-40B4-BE49-F238E27FC236}">
                <a16:creationId xmlns:a16="http://schemas.microsoft.com/office/drawing/2014/main" id="{45BFF0B6-6268-934A-0ECE-DB436B8A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51" y="1565996"/>
            <a:ext cx="4591026" cy="3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  <a:p>
            <a:r>
              <a:rPr lang="de-DE" dirty="0"/>
              <a:t>Audio</a:t>
            </a:r>
          </a:p>
          <a:p>
            <a:r>
              <a:rPr lang="de-DE" dirty="0"/>
              <a:t>Video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Video Marketing &amp; der Sales Funnel">
            <a:extLst>
              <a:ext uri="{FF2B5EF4-FFF2-40B4-BE49-F238E27FC236}">
                <a16:creationId xmlns:a16="http://schemas.microsoft.com/office/drawing/2014/main" id="{76ED1336-87AB-F753-6CDC-6D121A6E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2" y="1565996"/>
            <a:ext cx="4495222" cy="29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Häkchen mit einfarbiger Füllung">
            <a:extLst>
              <a:ext uri="{FF2B5EF4-FFF2-40B4-BE49-F238E27FC236}">
                <a16:creationId xmlns:a16="http://schemas.microsoft.com/office/drawing/2014/main" id="{87055989-EEA9-04AD-F9E9-F27CAF5A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3" name="Grafik 2" descr="Schließen mit einfarbiger Füllung">
            <a:extLst>
              <a:ext uri="{FF2B5EF4-FFF2-40B4-BE49-F238E27FC236}">
                <a16:creationId xmlns:a16="http://schemas.microsoft.com/office/drawing/2014/main" id="{916153D8-4BD3-F431-5F4E-7C60C6D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4" name="Grafik 3" descr="Schließen mit einfarbiger Füllung">
            <a:extLst>
              <a:ext uri="{FF2B5EF4-FFF2-40B4-BE49-F238E27FC236}">
                <a16:creationId xmlns:a16="http://schemas.microsoft.com/office/drawing/2014/main" id="{2A4BCE51-4AE2-EC18-2205-A8881BA1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9" name="Grafik 8" descr="Schließen mit einfarbiger Füllung">
            <a:extLst>
              <a:ext uri="{FF2B5EF4-FFF2-40B4-BE49-F238E27FC236}">
                <a16:creationId xmlns:a16="http://schemas.microsoft.com/office/drawing/2014/main" id="{85F7B5B6-C1F6-B01F-5891-F4C9746C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946" y="2670051"/>
            <a:ext cx="273951" cy="273951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EF847F1A-962F-1D74-9F86-D8D57C0A3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33" y="2981331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856</Words>
  <Application>Microsoft Office PowerPoint</Application>
  <PresentationFormat>Bildschirmpräsentation (16:9)</PresentationFormat>
  <Paragraphs>182</Paragraphs>
  <Slides>31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40" baseType="lpstr">
      <vt:lpstr>Arial</vt:lpstr>
      <vt:lpstr>Arial Unicode MS</vt:lpstr>
      <vt:lpstr>ArialMT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Die Anwendung künstlicher Intelligenz im Informatikunterricht</vt:lpstr>
      <vt:lpstr>Motivation</vt:lpstr>
      <vt:lpstr>Motivation</vt:lpstr>
      <vt:lpstr>Motivation</vt:lpstr>
      <vt:lpstr>PowerPoint-Präsentation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Kompetenz-ziele</vt:lpstr>
      <vt:lpstr>Kompetenz-ziele</vt:lpstr>
      <vt:lpstr>Erprobung</vt:lpstr>
      <vt:lpstr>Zusammenfassung</vt:lpstr>
      <vt:lpstr>Vielen Dank für eure Aufmerksamkeit</vt:lpstr>
      <vt:lpstr>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Anwendung künstlicher Intelligenz im Informatikunterricht</dc:title>
  <dc:creator>Voß, Daniel</dc:creator>
  <cp:lastModifiedBy>Voß, Daniel</cp:lastModifiedBy>
  <cp:revision>30</cp:revision>
  <cp:lastPrinted>2017-09-28T12:33:25Z</cp:lastPrinted>
  <dcterms:created xsi:type="dcterms:W3CDTF">2024-01-14T23:08:17Z</dcterms:created>
  <dcterms:modified xsi:type="dcterms:W3CDTF">2024-02-03T09:41:49Z</dcterms:modified>
</cp:coreProperties>
</file>